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6" r:id="rId4"/>
    <p:sldId id="258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2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4979A5-AD06-4DC2-BC7A-21C014786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E4A37E-C6CC-47E8-A8C2-06CB90DB4E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1ECF07-791E-4420-991C-27041941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E3FA4-FAD4-4930-AE8B-CE01224BEA56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1705D5-BD69-425D-BB25-63671D82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805B2C-6D0F-4626-B493-E6C4D2CA4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80DE8-3EC0-4831-8588-E9372EB8C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89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AB3C2-3363-45B6-9378-67C9A132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2A3FE8-FC5D-4D50-BC5E-5074F271C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BF6E98-F0AE-4205-AEF9-DF987251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E3FA4-FAD4-4930-AE8B-CE01224BEA56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B57337-B0F0-4BDE-8527-9338EC324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50C383-39C0-4A61-B1D0-17BA7D733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80DE8-3EC0-4831-8588-E9372EB8C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095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D114088-5155-4EC2-9ED0-F905536EEC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4250DD-C0CB-4F79-8554-92F657B92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D184A2-406F-4441-9C65-BE9616A0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E3FA4-FAD4-4930-AE8B-CE01224BEA56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1FCC51-0582-4F6E-9AF7-4E21F0C67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C99D7E-1419-451A-B354-5C2C4DDD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80DE8-3EC0-4831-8588-E9372EB8C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941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5E315-3F61-41B9-8543-90655424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FDF800-5019-43C2-B165-6712F572E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D04FB1-F1C7-4009-837D-1696B0EA6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E3FA4-FAD4-4930-AE8B-CE01224BEA56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9D93A-B8E2-48CD-9325-7ACD2566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DAFAF1-F9DD-41C5-AE2E-1E9CD47C1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80DE8-3EC0-4831-8588-E9372EB8C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35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E39056-F5DF-49FA-89AB-F404B0F7D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6EE9A9-334C-4014-AD92-377D20544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804891-1617-47B0-8294-524901EF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E3FA4-FAD4-4930-AE8B-CE01224BEA56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842602-B5D0-4F80-8F2B-3BAC054FA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FC4FE6-1172-4BE1-91EC-D52988CE6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80DE8-3EC0-4831-8588-E9372EB8C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165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7AC4D0-151D-49C2-B4D1-D8C39A25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0A86E5-83AF-4156-885D-FABDA37C5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A4AE0E-DE4E-4BAF-9145-9AEAAF1C3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3AE7B3-CBA9-4D22-BFEF-EB309B4E2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E3FA4-FAD4-4930-AE8B-CE01224BEA56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220547-33CC-4018-938A-AA6613DD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5E7DB3-54BE-4712-AB10-8C36D7AAE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80DE8-3EC0-4831-8588-E9372EB8C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54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E1B4D-D336-4475-B246-FCC2DFC91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BE4C28-3465-4E10-AFB5-D0ED8C967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5522F5-8EB7-445E-8E6D-AF74300F8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7C1C1C-F3FA-4995-BAFD-0226657ABA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99EF37-2F64-435A-9127-EACA243A8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69092F9-326B-41BF-B53D-496700DA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E3FA4-FAD4-4930-AE8B-CE01224BEA56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8FE37C-2842-41F3-B142-C14385EC1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730AB04-0509-48A2-882D-96C5AADD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80DE8-3EC0-4831-8588-E9372EB8C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032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5C9F8-CE22-4FD9-A697-9F3361AB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467D22-EFDF-49B0-A763-2D3565C83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E3FA4-FAD4-4930-AE8B-CE01224BEA56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049C9E-8317-4690-A35A-31417BA1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CA99DE-6EEE-45D4-88DE-C174F9F8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80DE8-3EC0-4831-8588-E9372EB8C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439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5AE341A-1B12-417E-8C30-32215CD4F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E3FA4-FAD4-4930-AE8B-CE01224BEA56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64484EE-C3AB-420F-A847-DA9324F9D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C332F1-4A73-4ECE-B854-7A92E808C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80DE8-3EC0-4831-8588-E9372EB8C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0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573983-4962-41BF-B650-BE919C17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5CCD76-B0EB-4044-902F-E229B0246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21E0A6-B8DB-4FE1-BFDC-5765FB9C2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65CBDC-F7F0-4C11-98C1-F7A864F7F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E3FA4-FAD4-4930-AE8B-CE01224BEA56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FA3A2D-7CEA-42B7-9AE4-7B02359B2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5A1475-3244-4571-B83A-D0120B8D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80DE8-3EC0-4831-8588-E9372EB8C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944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0C927-0015-44D2-9465-CF07564D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14B384-7946-44D5-B421-3D0243FB85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8F1E1D-5AA1-4FAB-9B43-494255696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A5ED79-0AC2-429A-AFF4-D1D335D38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E3FA4-FAD4-4930-AE8B-CE01224BEA56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429F6F-2DEB-4F13-905F-76BD13F7B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229DA3-B55D-48E1-87B9-1B1EF5E3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80DE8-3EC0-4831-8588-E9372EB8C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92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73B8277-4B78-4908-A5B7-8EBA2B2CC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FABF76-A332-4F94-9A13-EF643A088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4E89C-8CC0-4E98-8AC4-176C63C89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E3FA4-FAD4-4930-AE8B-CE01224BEA56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B839EE-0633-483D-91C9-CB95BA07A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CD8CB8-B5F0-401E-8E3C-96DFE69AA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80DE8-3EC0-4831-8588-E9372EB8C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93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536D2DD-09D7-44D6-B3B6-E279C3CAC1BE}"/>
              </a:ext>
            </a:extLst>
          </p:cNvPr>
          <p:cNvSpPr txBox="1"/>
          <p:nvPr/>
        </p:nvSpPr>
        <p:spPr>
          <a:xfrm>
            <a:off x="333375" y="323850"/>
            <a:ext cx="2676525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Centrality Measurements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A43EA7-1D47-46C1-9927-0C425FCDCD43}"/>
              </a:ext>
            </a:extLst>
          </p:cNvPr>
          <p:cNvSpPr txBox="1"/>
          <p:nvPr/>
        </p:nvSpPr>
        <p:spPr>
          <a:xfrm>
            <a:off x="2343150" y="1305341"/>
            <a:ext cx="51339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度中心性（</a:t>
            </a:r>
            <a:r>
              <a:rPr lang="en-US" altLang="zh-CN" dirty="0"/>
              <a:t>degree centrality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特征向量中心性（</a:t>
            </a:r>
            <a:r>
              <a:rPr lang="en-US" altLang="zh-CN" dirty="0"/>
              <a:t> eigenvector centrality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3.Katz</a:t>
            </a:r>
            <a:r>
              <a:rPr lang="zh-CN" altLang="en-US" dirty="0"/>
              <a:t>中心性（</a:t>
            </a:r>
            <a:r>
              <a:rPr lang="en-US" altLang="zh-CN" dirty="0"/>
              <a:t> Katz centrality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4.PageRank</a:t>
            </a:r>
            <a:r>
              <a:rPr lang="zh-CN" altLang="en-US" dirty="0"/>
              <a:t>中心性（</a:t>
            </a:r>
            <a:r>
              <a:rPr lang="en-US" altLang="zh-CN" dirty="0"/>
              <a:t> PageRank centrality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5.HITS</a:t>
            </a:r>
            <a:r>
              <a:rPr lang="zh-CN" altLang="en-US" dirty="0"/>
              <a:t>算法（</a:t>
            </a:r>
            <a:r>
              <a:rPr lang="en-US" altLang="zh-CN" dirty="0"/>
              <a:t>HITS centrality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中间中心性（</a:t>
            </a:r>
            <a:r>
              <a:rPr lang="en-US" altLang="zh-CN" dirty="0"/>
              <a:t>betweenness centrality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7.</a:t>
            </a:r>
            <a:r>
              <a:rPr lang="zh-CN" altLang="en-US" dirty="0"/>
              <a:t>接近中心性（</a:t>
            </a:r>
            <a:r>
              <a:rPr lang="en-US" altLang="zh-CN" dirty="0"/>
              <a:t>closeness centrality</a:t>
            </a:r>
            <a:r>
              <a:rPr lang="zh-CN" altLang="en-US" dirty="0"/>
              <a:t>）</a:t>
            </a:r>
          </a:p>
          <a:p>
            <a:endParaRPr lang="en-US" altLang="zh-CN" dirty="0"/>
          </a:p>
          <a:p>
            <a:r>
              <a:rPr lang="en-US" altLang="zh-CN" dirty="0"/>
              <a:t>8. VoteRank</a:t>
            </a:r>
          </a:p>
        </p:txBody>
      </p:sp>
    </p:spTree>
    <p:extLst>
      <p:ext uri="{BB962C8B-B14F-4D97-AF65-F5344CB8AC3E}">
        <p14:creationId xmlns:p14="http://schemas.microsoft.com/office/powerpoint/2010/main" val="1842924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B0206980-93AA-412B-8C22-0D9E32CF6A6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93" y="3799124"/>
            <a:ext cx="19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D079606A-85DE-4DF0-90D6-0E1A4CB77E8B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67" y="923924"/>
            <a:ext cx="19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DADD1DA6-B306-46A1-AAD1-3FF1979750A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09" y="2363924"/>
            <a:ext cx="19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E208D815-4CD2-4080-9D20-6CE332AFFF1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67" y="3799124"/>
            <a:ext cx="19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898AE59-5D7B-46D0-8EB2-8EB6E867F84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435" y="923924"/>
            <a:ext cx="19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55E22324-181E-42C5-8539-CE8F7DFBA49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93" y="2363924"/>
            <a:ext cx="19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EB862506-FA7D-401C-9C21-A48DAF177E7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962" y="923924"/>
            <a:ext cx="19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74E0DC59-475F-40D1-94FB-9A872C79BD1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962" y="2363924"/>
            <a:ext cx="19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69AACDF8-548B-4F9C-A4DF-3BD25793937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320" y="3800248"/>
            <a:ext cx="19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0DA720C7-FF94-482F-823C-BF7794B389D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669" y="923924"/>
            <a:ext cx="19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>
            <a:extLst>
              <a:ext uri="{FF2B5EF4-FFF2-40B4-BE49-F238E27FC236}">
                <a16:creationId xmlns:a16="http://schemas.microsoft.com/office/drawing/2014/main" id="{E01AE564-974C-4FD8-B92F-846380D2F10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669" y="2363924"/>
            <a:ext cx="19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>
            <a:extLst>
              <a:ext uri="{FF2B5EF4-FFF2-40B4-BE49-F238E27FC236}">
                <a16:creationId xmlns:a16="http://schemas.microsoft.com/office/drawing/2014/main" id="{49F95CD5-ECB1-4767-A675-6109E01CC0E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669" y="3787500"/>
            <a:ext cx="19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536D2DD-09D7-44D6-B3B6-E279C3CAC1BE}"/>
              </a:ext>
            </a:extLst>
          </p:cNvPr>
          <p:cNvSpPr txBox="1"/>
          <p:nvPr/>
        </p:nvSpPr>
        <p:spPr>
          <a:xfrm>
            <a:off x="333375" y="323850"/>
            <a:ext cx="443865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Centrality Measurements : Cora Dataset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302F175F-89F6-4E3C-A49D-E5DD78FC64A3}"/>
              </a:ext>
            </a:extLst>
          </p:cNvPr>
          <p:cNvSpPr/>
          <p:nvPr/>
        </p:nvSpPr>
        <p:spPr>
          <a:xfrm>
            <a:off x="5560286" y="3343462"/>
            <a:ext cx="918332" cy="161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A6200F-4F5F-4E0D-BC63-124623EE3B79}"/>
              </a:ext>
            </a:extLst>
          </p:cNvPr>
          <p:cNvSpPr txBox="1"/>
          <p:nvPr/>
        </p:nvSpPr>
        <p:spPr>
          <a:xfrm>
            <a:off x="5444393" y="2815807"/>
            <a:ext cx="1146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i="1" dirty="0"/>
              <a:t>拉宽中间节点的距离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987C146-756F-4C58-9AB1-10E51E885F6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93" y="5227500"/>
            <a:ext cx="19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6766AEE5-23E7-4F83-9665-01A1EBA2FC2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320" y="5227500"/>
            <a:ext cx="19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2869B8A4-687E-4FC4-8A28-A4FE0EC211EB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67" y="5227500"/>
            <a:ext cx="19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ABE49BF4-820D-4AEE-AAF3-9DE747A6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026" y="5211076"/>
            <a:ext cx="1979999" cy="145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898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Picture 36">
            <a:extLst>
              <a:ext uri="{FF2B5EF4-FFF2-40B4-BE49-F238E27FC236}">
                <a16:creationId xmlns:a16="http://schemas.microsoft.com/office/drawing/2014/main" id="{68EBF64C-3A22-4956-925D-8F677A4DD86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" y="2677997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5616D5B-4274-4288-967B-4958471377B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63878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4DFCC758-A54C-4FEA-9750-5E0286D9EC5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034" y="2677997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27CB4068-A29F-4033-BE52-8AEFE488CC6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034" y="4463878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4F61B83E-4720-40C2-B70B-FF7BD2510C1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105" y="2668472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>
            <a:extLst>
              <a:ext uri="{FF2B5EF4-FFF2-40B4-BE49-F238E27FC236}">
                <a16:creationId xmlns:a16="http://schemas.microsoft.com/office/drawing/2014/main" id="{4B81F1EC-8012-477F-B70B-3BAAFD7D622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097" y="4463878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>
            <a:extLst>
              <a:ext uri="{FF2B5EF4-FFF2-40B4-BE49-F238E27FC236}">
                <a16:creationId xmlns:a16="http://schemas.microsoft.com/office/drawing/2014/main" id="{A57D8D4A-203C-47C4-94DA-3F6B3F2B16A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02" y="2668472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>
            <a:extLst>
              <a:ext uri="{FF2B5EF4-FFF2-40B4-BE49-F238E27FC236}">
                <a16:creationId xmlns:a16="http://schemas.microsoft.com/office/drawing/2014/main" id="{94F1E23D-05BD-4BB2-A71D-3A24399B217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02" y="4463878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>
            <a:extLst>
              <a:ext uri="{FF2B5EF4-FFF2-40B4-BE49-F238E27FC236}">
                <a16:creationId xmlns:a16="http://schemas.microsoft.com/office/drawing/2014/main" id="{A265A1B9-A43F-4DAA-ACD3-27278AD9C26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66" y="4463878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4">
            <a:extLst>
              <a:ext uri="{FF2B5EF4-FFF2-40B4-BE49-F238E27FC236}">
                <a16:creationId xmlns:a16="http://schemas.microsoft.com/office/drawing/2014/main" id="{A330A6FA-5DAB-40F7-B544-C8481DF434A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733" y="4463878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70">
            <a:extLst>
              <a:ext uri="{FF2B5EF4-FFF2-40B4-BE49-F238E27FC236}">
                <a16:creationId xmlns:a16="http://schemas.microsoft.com/office/drawing/2014/main" id="{B14E8B34-8249-44D7-B808-A1079BA451E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66" y="2677997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6">
            <a:extLst>
              <a:ext uri="{FF2B5EF4-FFF2-40B4-BE49-F238E27FC236}">
                <a16:creationId xmlns:a16="http://schemas.microsoft.com/office/drawing/2014/main" id="{7C3F616A-B1B5-40D4-BCB0-2AD35CD4228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171" y="2668472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72">
            <a:extLst>
              <a:ext uri="{FF2B5EF4-FFF2-40B4-BE49-F238E27FC236}">
                <a16:creationId xmlns:a16="http://schemas.microsoft.com/office/drawing/2014/main" id="{FC819B20-D374-4E02-A52D-9C2E47BCA3A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66" y="892116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34">
            <a:extLst>
              <a:ext uri="{FF2B5EF4-FFF2-40B4-BE49-F238E27FC236}">
                <a16:creationId xmlns:a16="http://schemas.microsoft.com/office/drawing/2014/main" id="{90C36CE9-F318-4FFA-93D8-E4D51735415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2116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0">
            <a:extLst>
              <a:ext uri="{FF2B5EF4-FFF2-40B4-BE49-F238E27FC236}">
                <a16:creationId xmlns:a16="http://schemas.microsoft.com/office/drawing/2014/main" id="{40925205-07B8-49C3-AEB6-8FF649189FD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034" y="892116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8">
            <a:extLst>
              <a:ext uri="{FF2B5EF4-FFF2-40B4-BE49-F238E27FC236}">
                <a16:creationId xmlns:a16="http://schemas.microsoft.com/office/drawing/2014/main" id="{87DC231B-87F9-44AC-B1CE-B1FC2FCE06E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68" y="892116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2">
            <a:extLst>
              <a:ext uri="{FF2B5EF4-FFF2-40B4-BE49-F238E27FC236}">
                <a16:creationId xmlns:a16="http://schemas.microsoft.com/office/drawing/2014/main" id="{AAB19F0B-C346-4595-9657-3B2DC1B2D18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02" y="892116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8">
            <a:extLst>
              <a:ext uri="{FF2B5EF4-FFF2-40B4-BE49-F238E27FC236}">
                <a16:creationId xmlns:a16="http://schemas.microsoft.com/office/drawing/2014/main" id="{DECD337B-343A-4422-864D-E189A0C166AB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136" y="892116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F5E04795-95E2-41A6-8560-44BC21BFE77F}"/>
              </a:ext>
            </a:extLst>
          </p:cNvPr>
          <p:cNvSpPr txBox="1"/>
          <p:nvPr/>
        </p:nvSpPr>
        <p:spPr>
          <a:xfrm>
            <a:off x="333375" y="323850"/>
            <a:ext cx="443865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Centrality Measurements : Label Divided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59E9C9E-7D9B-4B88-9FCA-3495028C8E7B}"/>
              </a:ext>
            </a:extLst>
          </p:cNvPr>
          <p:cNvCxnSpPr>
            <a:cxnSpLocks/>
          </p:cNvCxnSpPr>
          <p:nvPr/>
        </p:nvCxnSpPr>
        <p:spPr>
          <a:xfrm>
            <a:off x="4000055" y="962025"/>
            <a:ext cx="19050" cy="51218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9BC961CF-F4FB-41FD-9F19-15E3375CAEF9}"/>
              </a:ext>
            </a:extLst>
          </p:cNvPr>
          <p:cNvCxnSpPr>
            <a:cxnSpLocks/>
          </p:cNvCxnSpPr>
          <p:nvPr/>
        </p:nvCxnSpPr>
        <p:spPr>
          <a:xfrm>
            <a:off x="8038611" y="962024"/>
            <a:ext cx="19050" cy="51218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7FCAC086-6EB9-4DC6-9D62-71F9671932BB}"/>
              </a:ext>
            </a:extLst>
          </p:cNvPr>
          <p:cNvSpPr txBox="1"/>
          <p:nvPr/>
        </p:nvSpPr>
        <p:spPr>
          <a:xfrm>
            <a:off x="784860" y="6113535"/>
            <a:ext cx="239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Bodoni MT" panose="02070603080606020203" pitchFamily="18" charset="0"/>
              </a:rPr>
              <a:t>类别：基于案例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298F738-BF70-4E08-AC7E-6FC4AD15CD2F}"/>
              </a:ext>
            </a:extLst>
          </p:cNvPr>
          <p:cNvSpPr txBox="1"/>
          <p:nvPr/>
        </p:nvSpPr>
        <p:spPr>
          <a:xfrm>
            <a:off x="4819650" y="6113535"/>
            <a:ext cx="239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Bodoni MT" panose="02070603080606020203" pitchFamily="18" charset="0"/>
              </a:rPr>
              <a:t>类别：遗传算法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C87E5B78-B2AD-4F27-B918-B2B1EE393B48}"/>
              </a:ext>
            </a:extLst>
          </p:cNvPr>
          <p:cNvSpPr txBox="1"/>
          <p:nvPr/>
        </p:nvSpPr>
        <p:spPr>
          <a:xfrm>
            <a:off x="8927676" y="6113535"/>
            <a:ext cx="239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Bodoni MT" panose="02070603080606020203" pitchFamily="18" charset="0"/>
              </a:rPr>
              <a:t>类别：神经网络</a:t>
            </a:r>
          </a:p>
        </p:txBody>
      </p:sp>
    </p:spTree>
    <p:extLst>
      <p:ext uri="{BB962C8B-B14F-4D97-AF65-F5344CB8AC3E}">
        <p14:creationId xmlns:p14="http://schemas.microsoft.com/office/powerpoint/2010/main" val="3541792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3EBFADE-F8C2-4FCD-8C5E-32A899FAF38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48" y="1033194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2169D81-F9AC-4347-B613-15F86DB7DE7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04" y="2813827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A9A3EBB-B516-4D09-809D-A6E6FD48AF0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04" y="4488342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27F4C1AF-1C25-4DCA-B149-7DAF0D3EF62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103" y="4488342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24E3E39D-36EE-4471-BEA9-F8EADEF4AC0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661" y="2783499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9D20D89F-BD5E-4F63-B96D-C72A68B4E86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661" y="4491037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1C3878AF-2C4C-4962-881E-20C3EF9E8EC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204" y="1015535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268AA5FB-0B69-4E21-9D38-EACBD0C2E6D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204" y="2777733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346F2E49-1CC2-4E1B-8901-656BA2BCDE0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204" y="4491037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B7C945C6-E5F8-465C-99F1-BBE18DC95A7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04" y="1015535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>
            <a:extLst>
              <a:ext uri="{FF2B5EF4-FFF2-40B4-BE49-F238E27FC236}">
                <a16:creationId xmlns:a16="http://schemas.microsoft.com/office/drawing/2014/main" id="{AEB9CB4E-8B50-4706-9651-87CED1C03C9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103" y="1015535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>
            <a:extLst>
              <a:ext uri="{FF2B5EF4-FFF2-40B4-BE49-F238E27FC236}">
                <a16:creationId xmlns:a16="http://schemas.microsoft.com/office/drawing/2014/main" id="{B51A11DD-1844-45B0-AC8D-A4DD7D966F2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661" y="1015535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499D03DB-C90F-4596-911C-5B8F7FE9FD8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335" y="2783499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>
            <a:extLst>
              <a:ext uri="{FF2B5EF4-FFF2-40B4-BE49-F238E27FC236}">
                <a16:creationId xmlns:a16="http://schemas.microsoft.com/office/drawing/2014/main" id="{3AC35AC1-A261-4099-856C-58937232C1A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103" y="2785946"/>
            <a:ext cx="19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EA3DBE5E-C218-4CAE-9564-1AA6189D963B}"/>
              </a:ext>
            </a:extLst>
          </p:cNvPr>
          <p:cNvSpPr txBox="1"/>
          <p:nvPr/>
        </p:nvSpPr>
        <p:spPr>
          <a:xfrm>
            <a:off x="333375" y="323850"/>
            <a:ext cx="443865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Centrality Measurements : Label Divided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973DB450-CCB6-497D-BFF3-3B2450FEF55A}"/>
              </a:ext>
            </a:extLst>
          </p:cNvPr>
          <p:cNvSpPr/>
          <p:nvPr/>
        </p:nvSpPr>
        <p:spPr>
          <a:xfrm>
            <a:off x="5272103" y="3429000"/>
            <a:ext cx="1806015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EF326E-C83C-424B-8571-932C99D4AF95}"/>
              </a:ext>
            </a:extLst>
          </p:cNvPr>
          <p:cNvSpPr txBox="1"/>
          <p:nvPr/>
        </p:nvSpPr>
        <p:spPr>
          <a:xfrm>
            <a:off x="5330352" y="2844225"/>
            <a:ext cx="1689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如果想关注到更多的重要节点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FE3DC7D-2F16-466A-BC09-479EA8FC2856}"/>
              </a:ext>
            </a:extLst>
          </p:cNvPr>
          <p:cNvSpPr txBox="1"/>
          <p:nvPr/>
        </p:nvSpPr>
        <p:spPr>
          <a:xfrm>
            <a:off x="2022195" y="6162857"/>
            <a:ext cx="239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Bodoni MT" panose="02070603080606020203" pitchFamily="18" charset="0"/>
              </a:rPr>
              <a:t>＞</a:t>
            </a:r>
            <a:r>
              <a:rPr lang="en-US" altLang="zh-CN" sz="1600" b="1" dirty="0">
                <a:latin typeface="Bodoni MT" panose="02070603080606020203" pitchFamily="18" charset="0"/>
              </a:rPr>
              <a:t>0.5*</a:t>
            </a:r>
            <a:r>
              <a:rPr lang="en-US" altLang="zh-CN" sz="1600" b="1" dirty="0" err="1">
                <a:latin typeface="Bodoni MT" panose="02070603080606020203" pitchFamily="18" charset="0"/>
              </a:rPr>
              <a:t>Max_value</a:t>
            </a:r>
            <a:r>
              <a:rPr lang="zh-CN" altLang="en-US" sz="1600" b="1" dirty="0">
                <a:latin typeface="Bodoni MT" panose="02070603080606020203" pitchFamily="18" charset="0"/>
              </a:rPr>
              <a:t>：</a:t>
            </a:r>
            <a:r>
              <a:rPr lang="zh-CN" altLang="en-US" sz="1600" b="1" dirty="0">
                <a:solidFill>
                  <a:srgbClr val="FF0000"/>
                </a:solidFill>
                <a:latin typeface="Bodoni MT" panose="02070603080606020203" pitchFamily="18" charset="0"/>
              </a:rPr>
              <a:t>红色</a:t>
            </a:r>
            <a:endParaRPr lang="en-US" altLang="zh-CN" sz="1600" b="1" dirty="0">
              <a:solidFill>
                <a:srgbClr val="FF0000"/>
              </a:solidFill>
              <a:latin typeface="Bodoni MT" panose="02070603080606020203" pitchFamily="18" charset="0"/>
            </a:endParaRPr>
          </a:p>
          <a:p>
            <a:pPr algn="ctr"/>
            <a:r>
              <a:rPr lang="zh-CN" altLang="en-US" sz="1600" b="1" dirty="0">
                <a:latin typeface="Bodoni MT" panose="02070603080606020203" pitchFamily="18" charset="0"/>
              </a:rPr>
              <a:t>＞</a:t>
            </a:r>
            <a:r>
              <a:rPr lang="en-US" altLang="zh-CN" sz="1600" b="1" dirty="0">
                <a:latin typeface="Bodoni MT" panose="02070603080606020203" pitchFamily="18" charset="0"/>
              </a:rPr>
              <a:t>0.25*</a:t>
            </a:r>
            <a:r>
              <a:rPr lang="en-US" altLang="zh-CN" sz="1600" b="1" dirty="0" err="1">
                <a:latin typeface="Bodoni MT" panose="02070603080606020203" pitchFamily="18" charset="0"/>
              </a:rPr>
              <a:t>Max_value</a:t>
            </a:r>
            <a:r>
              <a:rPr lang="zh-CN" altLang="en-US" sz="1600" b="1" dirty="0">
                <a:latin typeface="Bodoni MT" panose="02070603080606020203" pitchFamily="18" charset="0"/>
              </a:rPr>
              <a:t>：</a:t>
            </a:r>
            <a:r>
              <a:rPr lang="zh-CN" altLang="en-US" sz="1600" b="1" dirty="0">
                <a:solidFill>
                  <a:srgbClr val="52D2D2"/>
                </a:solidFill>
                <a:latin typeface="Bodoni MT" panose="02070603080606020203" pitchFamily="18" charset="0"/>
              </a:rPr>
              <a:t>青色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ABDA298-740C-443C-AB10-FA43B58C3EC0}"/>
              </a:ext>
            </a:extLst>
          </p:cNvPr>
          <p:cNvSpPr txBox="1"/>
          <p:nvPr/>
        </p:nvSpPr>
        <p:spPr>
          <a:xfrm>
            <a:off x="8019964" y="6162857"/>
            <a:ext cx="239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Bodoni MT" panose="02070603080606020203" pitchFamily="18" charset="0"/>
              </a:rPr>
              <a:t>＞</a:t>
            </a:r>
            <a:r>
              <a:rPr lang="en-US" altLang="zh-CN" sz="1600" b="1" dirty="0">
                <a:latin typeface="Bodoni MT" panose="02070603080606020203" pitchFamily="18" charset="0"/>
              </a:rPr>
              <a:t>0.25*</a:t>
            </a:r>
            <a:r>
              <a:rPr lang="en-US" altLang="zh-CN" sz="1600" b="1" dirty="0" err="1">
                <a:latin typeface="Bodoni MT" panose="02070603080606020203" pitchFamily="18" charset="0"/>
              </a:rPr>
              <a:t>Max_value</a:t>
            </a:r>
            <a:r>
              <a:rPr lang="zh-CN" altLang="en-US" sz="1600" b="1" dirty="0">
                <a:latin typeface="Bodoni MT" panose="02070603080606020203" pitchFamily="18" charset="0"/>
              </a:rPr>
              <a:t>：</a:t>
            </a:r>
            <a:r>
              <a:rPr lang="zh-CN" altLang="en-US" sz="1600" b="1" dirty="0">
                <a:solidFill>
                  <a:srgbClr val="FF0000"/>
                </a:solidFill>
                <a:latin typeface="Bodoni MT" panose="02070603080606020203" pitchFamily="18" charset="0"/>
              </a:rPr>
              <a:t>红色</a:t>
            </a:r>
            <a:endParaRPr lang="en-US" altLang="zh-CN" sz="1600" b="1" dirty="0">
              <a:solidFill>
                <a:srgbClr val="FF0000"/>
              </a:solidFill>
              <a:latin typeface="Bodoni MT" panose="02070603080606020203" pitchFamily="18" charset="0"/>
            </a:endParaRPr>
          </a:p>
          <a:p>
            <a:pPr algn="ctr"/>
            <a:r>
              <a:rPr lang="zh-CN" altLang="en-US" sz="1600" b="1" dirty="0">
                <a:latin typeface="Bodoni MT" panose="02070603080606020203" pitchFamily="18" charset="0"/>
              </a:rPr>
              <a:t>＞</a:t>
            </a:r>
            <a:r>
              <a:rPr lang="en-US" altLang="zh-CN" sz="1600" b="1" dirty="0">
                <a:latin typeface="Bodoni MT" panose="02070603080606020203" pitchFamily="18" charset="0"/>
              </a:rPr>
              <a:t>0.1*</a:t>
            </a:r>
            <a:r>
              <a:rPr lang="en-US" altLang="zh-CN" sz="1600" b="1" dirty="0" err="1">
                <a:latin typeface="Bodoni MT" panose="02070603080606020203" pitchFamily="18" charset="0"/>
              </a:rPr>
              <a:t>Max_value</a:t>
            </a:r>
            <a:r>
              <a:rPr lang="zh-CN" altLang="en-US" sz="1600" b="1" dirty="0">
                <a:latin typeface="Bodoni MT" panose="02070603080606020203" pitchFamily="18" charset="0"/>
              </a:rPr>
              <a:t>：</a:t>
            </a:r>
            <a:r>
              <a:rPr lang="zh-CN" altLang="en-US" sz="1600" b="1" dirty="0">
                <a:solidFill>
                  <a:srgbClr val="52D2D2"/>
                </a:solidFill>
                <a:latin typeface="Bodoni MT" panose="02070603080606020203" pitchFamily="18" charset="0"/>
              </a:rPr>
              <a:t>青色</a:t>
            </a:r>
          </a:p>
        </p:txBody>
      </p:sp>
    </p:spTree>
    <p:extLst>
      <p:ext uri="{BB962C8B-B14F-4D97-AF65-F5344CB8AC3E}">
        <p14:creationId xmlns:p14="http://schemas.microsoft.com/office/powerpoint/2010/main" val="1280461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EA3DBE5E-C218-4CAE-9564-1AA6189D963B}"/>
              </a:ext>
            </a:extLst>
          </p:cNvPr>
          <p:cNvSpPr txBox="1"/>
          <p:nvPr/>
        </p:nvSpPr>
        <p:spPr>
          <a:xfrm>
            <a:off x="333375" y="323850"/>
            <a:ext cx="443865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Centrality Measurements : Label Divided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763091B-65EA-4204-AC60-DEDEC27CD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348" y="1103858"/>
            <a:ext cx="2774233" cy="22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E3FFDF3-56C9-42DB-89B2-6A0E58FF4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8" y="1103858"/>
            <a:ext cx="2774233" cy="22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D8DBA727-988F-413C-B4A8-58817C24B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347" y="3728534"/>
            <a:ext cx="2774233" cy="22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7B106421-F78D-40C9-ABB1-395954717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8" y="3728534"/>
            <a:ext cx="2774233" cy="22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E905941-0141-4DAF-86D3-82C9B305E0E0}"/>
              </a:ext>
            </a:extLst>
          </p:cNvPr>
          <p:cNvSpPr txBox="1"/>
          <p:nvPr/>
        </p:nvSpPr>
        <p:spPr>
          <a:xfrm>
            <a:off x="5371017" y="3317858"/>
            <a:ext cx="144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K=5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B2EA558-52B7-4D5B-8706-28CFD0770B9F}"/>
              </a:ext>
            </a:extLst>
          </p:cNvPr>
          <p:cNvSpPr txBox="1"/>
          <p:nvPr/>
        </p:nvSpPr>
        <p:spPr>
          <a:xfrm>
            <a:off x="9077471" y="3317858"/>
            <a:ext cx="144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K=10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ECE7D8A-3B8F-47FC-98C5-9D3DD4019370}"/>
              </a:ext>
            </a:extLst>
          </p:cNvPr>
          <p:cNvSpPr txBox="1"/>
          <p:nvPr/>
        </p:nvSpPr>
        <p:spPr>
          <a:xfrm>
            <a:off x="5371017" y="5942534"/>
            <a:ext cx="144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K=20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FEFDD77-4E7D-4E8C-B412-B1E7D0774062}"/>
              </a:ext>
            </a:extLst>
          </p:cNvPr>
          <p:cNvSpPr txBox="1"/>
          <p:nvPr/>
        </p:nvSpPr>
        <p:spPr>
          <a:xfrm>
            <a:off x="9077471" y="5942534"/>
            <a:ext cx="144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K=40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CE6F4F-1321-4859-88D1-50F336157123}"/>
              </a:ext>
            </a:extLst>
          </p:cNvPr>
          <p:cNvSpPr txBox="1"/>
          <p:nvPr/>
        </p:nvSpPr>
        <p:spPr>
          <a:xfrm>
            <a:off x="790395" y="1821702"/>
            <a:ext cx="2924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i="1" dirty="0"/>
              <a:t>通过</a:t>
            </a:r>
            <a:r>
              <a:rPr lang="en-US" altLang="zh-CN" b="1" i="1" dirty="0"/>
              <a:t>VoteRank</a:t>
            </a:r>
            <a:r>
              <a:rPr lang="zh-CN" altLang="en-US" i="1" dirty="0"/>
              <a:t>算法</a:t>
            </a:r>
            <a:r>
              <a:rPr lang="zh-CN" altLang="en-US" i="1" dirty="0">
                <a:solidFill>
                  <a:srgbClr val="C00000"/>
                </a:solidFill>
              </a:rPr>
              <a:t>来人为设定</a:t>
            </a:r>
            <a:r>
              <a:rPr lang="zh-CN" altLang="en-US" i="1" dirty="0"/>
              <a:t>有影响力节点的个数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3B7D74B-13CF-475F-9AB4-FB2D9D010511}"/>
              </a:ext>
            </a:extLst>
          </p:cNvPr>
          <p:cNvSpPr txBox="1"/>
          <p:nvPr/>
        </p:nvSpPr>
        <p:spPr>
          <a:xfrm>
            <a:off x="880882" y="3687190"/>
            <a:ext cx="29243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VoteRank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中，所有节点投票给它的每个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in-neighbor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，投票率最高的节点被迭代地选出。选举节点的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out-neighbor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的投票能力在随后的轮次中降低。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61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EA3DBE5E-C218-4CAE-9564-1AA6189D963B}"/>
              </a:ext>
            </a:extLst>
          </p:cNvPr>
          <p:cNvSpPr txBox="1"/>
          <p:nvPr/>
        </p:nvSpPr>
        <p:spPr>
          <a:xfrm>
            <a:off x="333375" y="323850"/>
            <a:ext cx="213360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Network Attributes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2F06646-8B8F-46B4-891A-1CD4B718D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75" y="1466850"/>
            <a:ext cx="3218299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B21AD6A-7EAC-4773-9303-975520911FC9}"/>
              </a:ext>
            </a:extLst>
          </p:cNvPr>
          <p:cNvSpPr txBox="1"/>
          <p:nvPr/>
        </p:nvSpPr>
        <p:spPr>
          <a:xfrm rot="19063578">
            <a:off x="311448" y="1398686"/>
            <a:ext cx="11239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度分布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9986C6C-2B38-4D37-B8AB-C6505B55366F}"/>
              </a:ext>
            </a:extLst>
          </p:cNvPr>
          <p:cNvSpPr txBox="1"/>
          <p:nvPr/>
        </p:nvSpPr>
        <p:spPr>
          <a:xfrm rot="19063578">
            <a:off x="253991" y="4729817"/>
            <a:ext cx="13802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平均群聚系数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BAA883-C128-4C65-81EB-AF8CEEB8467C}"/>
              </a:ext>
            </a:extLst>
          </p:cNvPr>
          <p:cNvSpPr txBox="1"/>
          <p:nvPr/>
        </p:nvSpPr>
        <p:spPr>
          <a:xfrm>
            <a:off x="1159173" y="4883705"/>
            <a:ext cx="260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Clustering=0.2406733</a:t>
            </a:r>
            <a:endParaRPr lang="zh-CN" altLang="en-US" dirty="0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EBF80F9A-4FA8-4CA7-851B-ECA6E2E8E6C5}"/>
              </a:ext>
            </a:extLst>
          </p:cNvPr>
          <p:cNvSpPr/>
          <p:nvPr/>
        </p:nvSpPr>
        <p:spPr>
          <a:xfrm>
            <a:off x="4348235" y="3362325"/>
            <a:ext cx="1806015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53BAC92-B0AB-459E-86F1-6EFCEB2C7F34}"/>
              </a:ext>
            </a:extLst>
          </p:cNvPr>
          <p:cNvSpPr txBox="1"/>
          <p:nvPr/>
        </p:nvSpPr>
        <p:spPr>
          <a:xfrm>
            <a:off x="4406484" y="2777550"/>
            <a:ext cx="1689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Cora</a:t>
            </a:r>
            <a:r>
              <a:rPr lang="zh-CN" altLang="en-US" sz="1600" dirty="0"/>
              <a:t>网络为非连通图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0B0651E-F988-4AC6-AB12-554B447DD674}"/>
              </a:ext>
            </a:extLst>
          </p:cNvPr>
          <p:cNvSpPr txBox="1"/>
          <p:nvPr/>
        </p:nvSpPr>
        <p:spPr>
          <a:xfrm>
            <a:off x="6660941" y="871836"/>
            <a:ext cx="413797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/>
              <a:t>考虑规则图、</a:t>
            </a:r>
            <a:r>
              <a:rPr lang="en-US" altLang="zh-CN" sz="1600" b="1" dirty="0"/>
              <a:t>ER</a:t>
            </a:r>
            <a:r>
              <a:rPr lang="zh-CN" altLang="en-US" sz="1600" b="1" dirty="0"/>
              <a:t>随机图、</a:t>
            </a:r>
            <a:r>
              <a:rPr lang="en-US" altLang="zh-CN" sz="1600" b="1" dirty="0"/>
              <a:t>BA</a:t>
            </a:r>
            <a:r>
              <a:rPr lang="zh-CN" altLang="en-US" sz="1600" b="1" dirty="0"/>
              <a:t>无标度网络、</a:t>
            </a:r>
            <a:r>
              <a:rPr lang="en-US" altLang="zh-CN" sz="1600" b="1" dirty="0"/>
              <a:t>WS</a:t>
            </a:r>
            <a:r>
              <a:rPr lang="zh-CN" altLang="en-US" sz="1600" b="1" dirty="0"/>
              <a:t>小世界网络、星形网络、环形网络、完全图，节点数与</a:t>
            </a:r>
            <a:r>
              <a:rPr lang="en-US" altLang="zh-CN" sz="1600" b="1" dirty="0"/>
              <a:t>Cora Dataset</a:t>
            </a:r>
            <a:r>
              <a:rPr lang="zh-CN" altLang="en-US" sz="1600" b="1" dirty="0"/>
              <a:t>相似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9914E9F-41E9-4821-92EF-4B9EBD76F771}"/>
              </a:ext>
            </a:extLst>
          </p:cNvPr>
          <p:cNvCxnSpPr/>
          <p:nvPr/>
        </p:nvCxnSpPr>
        <p:spPr>
          <a:xfrm>
            <a:off x="5251242" y="0"/>
            <a:ext cx="0" cy="685800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箭头: 右 22">
            <a:extLst>
              <a:ext uri="{FF2B5EF4-FFF2-40B4-BE49-F238E27FC236}">
                <a16:creationId xmlns:a16="http://schemas.microsoft.com/office/drawing/2014/main" id="{FB339BC5-01F0-408A-82FC-2B7AD378790B}"/>
              </a:ext>
            </a:extLst>
          </p:cNvPr>
          <p:cNvSpPr/>
          <p:nvPr/>
        </p:nvSpPr>
        <p:spPr>
          <a:xfrm rot="5400000">
            <a:off x="8419447" y="2050855"/>
            <a:ext cx="830995" cy="1792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EEB8D942-42E3-403D-95D7-916CB6C72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851063"/>
              </p:ext>
            </p:extLst>
          </p:nvPr>
        </p:nvGraphicFramePr>
        <p:xfrm>
          <a:off x="6304415" y="2764275"/>
          <a:ext cx="5610604" cy="2903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651">
                  <a:extLst>
                    <a:ext uri="{9D8B030D-6E8A-4147-A177-3AD203B41FA5}">
                      <a16:colId xmlns:a16="http://schemas.microsoft.com/office/drawing/2014/main" val="3712045210"/>
                    </a:ext>
                  </a:extLst>
                </a:gridCol>
                <a:gridCol w="1402651">
                  <a:extLst>
                    <a:ext uri="{9D8B030D-6E8A-4147-A177-3AD203B41FA5}">
                      <a16:colId xmlns:a16="http://schemas.microsoft.com/office/drawing/2014/main" val="4094074733"/>
                    </a:ext>
                  </a:extLst>
                </a:gridCol>
                <a:gridCol w="1402651">
                  <a:extLst>
                    <a:ext uri="{9D8B030D-6E8A-4147-A177-3AD203B41FA5}">
                      <a16:colId xmlns:a16="http://schemas.microsoft.com/office/drawing/2014/main" val="3187738941"/>
                    </a:ext>
                  </a:extLst>
                </a:gridCol>
                <a:gridCol w="1402651">
                  <a:extLst>
                    <a:ext uri="{9D8B030D-6E8A-4147-A177-3AD203B41FA5}">
                      <a16:colId xmlns:a16="http://schemas.microsoft.com/office/drawing/2014/main" val="3758269678"/>
                    </a:ext>
                  </a:extLst>
                </a:gridCol>
              </a:tblGrid>
              <a:tr h="3071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Network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/>
                          </a:solidFill>
                        </a:rPr>
                        <a:t>节点间平均距离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/>
                          </a:solidFill>
                        </a:rPr>
                        <a:t>平均群聚系数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/>
                          </a:solidFill>
                        </a:rPr>
                        <a:t>图直径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07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Cora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0.2407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420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/>
                          </a:solidFill>
                        </a:rPr>
                        <a:t>规则图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2.9129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0.0069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1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ER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2.7551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0.0097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244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BA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2.7876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0.0288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915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WS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5.2332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0.4993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232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/>
                          </a:solidFill>
                        </a:rPr>
                        <a:t>星形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1.9992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0.0000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245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/>
                          </a:solidFill>
                        </a:rPr>
                        <a:t>环形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677.250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0.0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1354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093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972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EA3DBE5E-C218-4CAE-9564-1AA6189D963B}"/>
              </a:ext>
            </a:extLst>
          </p:cNvPr>
          <p:cNvSpPr txBox="1"/>
          <p:nvPr/>
        </p:nvSpPr>
        <p:spPr>
          <a:xfrm>
            <a:off x="333375" y="323850"/>
            <a:ext cx="213360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Network Evolution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32679F0-3C5D-467F-BCF2-42AED3E753A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41" y="1293257"/>
            <a:ext cx="216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0E11A22D-FDD8-4F73-B721-9F13910A637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227" y="1293257"/>
            <a:ext cx="216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5F2E5B5-F08F-41E6-AB84-A2FC11D422E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713" y="1293257"/>
            <a:ext cx="216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89D0F445-C247-4F08-985E-1DD08C25110B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199" y="1293257"/>
            <a:ext cx="216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9D05FA42-9BB8-4086-94D3-853799D7FA9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725" y="1284929"/>
            <a:ext cx="216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BBC5E07-6AC9-4974-A088-98AAEACBBC91}"/>
              </a:ext>
            </a:extLst>
          </p:cNvPr>
          <p:cNvSpPr txBox="1"/>
          <p:nvPr/>
        </p:nvSpPr>
        <p:spPr>
          <a:xfrm rot="19063578">
            <a:off x="-58202" y="1139367"/>
            <a:ext cx="124369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Cora Dataset</a:t>
            </a:r>
            <a:endParaRPr lang="zh-CN" altLang="en-US" sz="1400" dirty="0"/>
          </a:p>
        </p:txBody>
      </p:sp>
      <p:pic>
        <p:nvPicPr>
          <p:cNvPr id="9230" name="Picture 14">
            <a:extLst>
              <a:ext uri="{FF2B5EF4-FFF2-40B4-BE49-F238E27FC236}">
                <a16:creationId xmlns:a16="http://schemas.microsoft.com/office/drawing/2014/main" id="{FEE16A90-187E-4789-9724-2E82AF7C5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7" y="3093258"/>
            <a:ext cx="2120094" cy="16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>
            <a:extLst>
              <a:ext uri="{FF2B5EF4-FFF2-40B4-BE49-F238E27FC236}">
                <a16:creationId xmlns:a16="http://schemas.microsoft.com/office/drawing/2014/main" id="{D524EF26-7169-472D-81EB-843481CF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042" y="3093257"/>
            <a:ext cx="2120095" cy="17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>
            <a:extLst>
              <a:ext uri="{FF2B5EF4-FFF2-40B4-BE49-F238E27FC236}">
                <a16:creationId xmlns:a16="http://schemas.microsoft.com/office/drawing/2014/main" id="{F512D40E-06F2-4EDD-9F7E-99A5F7A2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24" y="3093257"/>
            <a:ext cx="2160000" cy="172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>
            <a:extLst>
              <a:ext uri="{FF2B5EF4-FFF2-40B4-BE49-F238E27FC236}">
                <a16:creationId xmlns:a16="http://schemas.microsoft.com/office/drawing/2014/main" id="{747F5D59-2946-4038-B9A4-E461A887A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54" y="3066357"/>
            <a:ext cx="2187145" cy="174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>
            <a:extLst>
              <a:ext uri="{FF2B5EF4-FFF2-40B4-BE49-F238E27FC236}">
                <a16:creationId xmlns:a16="http://schemas.microsoft.com/office/drawing/2014/main" id="{C2115237-8128-412D-9D72-1DB89B76D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154" y="3066357"/>
            <a:ext cx="2130571" cy="174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3A79D0C-0A29-4E2C-BBA4-774C89486EEC}"/>
              </a:ext>
            </a:extLst>
          </p:cNvPr>
          <p:cNvSpPr txBox="1"/>
          <p:nvPr/>
        </p:nvSpPr>
        <p:spPr>
          <a:xfrm rot="19063578">
            <a:off x="-71150" y="3219543"/>
            <a:ext cx="134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遗传算法部分</a:t>
            </a:r>
          </a:p>
        </p:txBody>
      </p:sp>
      <p:pic>
        <p:nvPicPr>
          <p:cNvPr id="9240" name="Picture 24">
            <a:extLst>
              <a:ext uri="{FF2B5EF4-FFF2-40B4-BE49-F238E27FC236}">
                <a16:creationId xmlns:a16="http://schemas.microsoft.com/office/drawing/2014/main" id="{8DF29F98-26D6-4BFB-8D0F-F525C2318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7" y="4761619"/>
            <a:ext cx="2119730" cy="16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2" name="Picture 26">
            <a:extLst>
              <a:ext uri="{FF2B5EF4-FFF2-40B4-BE49-F238E27FC236}">
                <a16:creationId xmlns:a16="http://schemas.microsoft.com/office/drawing/2014/main" id="{B08639D2-01FB-490D-B635-0896814B3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041" y="4775401"/>
            <a:ext cx="2126185" cy="16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4" name="Picture 28">
            <a:extLst>
              <a:ext uri="{FF2B5EF4-FFF2-40B4-BE49-F238E27FC236}">
                <a16:creationId xmlns:a16="http://schemas.microsoft.com/office/drawing/2014/main" id="{339EBC92-4746-4BA9-AD31-EA7FC9731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488" y="4784927"/>
            <a:ext cx="2153135" cy="16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6" name="Picture 30">
            <a:extLst>
              <a:ext uri="{FF2B5EF4-FFF2-40B4-BE49-F238E27FC236}">
                <a16:creationId xmlns:a16="http://schemas.microsoft.com/office/drawing/2014/main" id="{282DC7CE-E356-4F2F-9C41-8B85016B6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53" y="4780669"/>
            <a:ext cx="2187145" cy="16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8" name="Picture 32">
            <a:extLst>
              <a:ext uri="{FF2B5EF4-FFF2-40B4-BE49-F238E27FC236}">
                <a16:creationId xmlns:a16="http://schemas.microsoft.com/office/drawing/2014/main" id="{80C00C60-1A01-4673-ABFD-9E53EE215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154" y="4771144"/>
            <a:ext cx="2130571" cy="170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A2AFD92-CA84-4527-922E-B12DC94F80D3}"/>
              </a:ext>
            </a:extLst>
          </p:cNvPr>
          <p:cNvSpPr txBox="1"/>
          <p:nvPr/>
        </p:nvSpPr>
        <p:spPr>
          <a:xfrm rot="19063578">
            <a:off x="-71149" y="4767549"/>
            <a:ext cx="134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理论部分</a:t>
            </a:r>
          </a:p>
        </p:txBody>
      </p:sp>
    </p:spTree>
    <p:extLst>
      <p:ext uri="{BB962C8B-B14F-4D97-AF65-F5344CB8AC3E}">
        <p14:creationId xmlns:p14="http://schemas.microsoft.com/office/powerpoint/2010/main" val="4190256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295</Words>
  <Application>Microsoft Office PowerPoint</Application>
  <PresentationFormat>宽屏</PresentationFormat>
  <Paragraphs>77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-apple-system</vt:lpstr>
      <vt:lpstr>等线</vt:lpstr>
      <vt:lpstr>等线 Light</vt:lpstr>
      <vt:lpstr>Arial</vt:lpstr>
      <vt:lpstr>Bodoni MT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770193749@qq.com</dc:creator>
  <cp:lastModifiedBy>770193749@qq.com</cp:lastModifiedBy>
  <cp:revision>23</cp:revision>
  <dcterms:created xsi:type="dcterms:W3CDTF">2023-06-03T06:06:00Z</dcterms:created>
  <dcterms:modified xsi:type="dcterms:W3CDTF">2023-06-03T10:28:59Z</dcterms:modified>
</cp:coreProperties>
</file>